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59" r:id="rId4"/>
    <p:sldId id="256" r:id="rId5"/>
    <p:sldId id="257" r:id="rId6"/>
    <p:sldId id="264" r:id="rId7"/>
    <p:sldId id="265" r:id="rId8"/>
    <p:sldId id="266" r:id="rId9"/>
    <p:sldId id="258" r:id="rId10"/>
    <p:sldId id="262" r:id="rId11"/>
    <p:sldId id="267" r:id="rId12"/>
    <p:sldId id="289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87" r:id="rId22"/>
    <p:sldId id="276" r:id="rId23"/>
    <p:sldId id="277" r:id="rId24"/>
    <p:sldId id="278" r:id="rId25"/>
    <p:sldId id="286" r:id="rId26"/>
    <p:sldId id="279" r:id="rId27"/>
    <p:sldId id="280" r:id="rId28"/>
    <p:sldId id="281" r:id="rId29"/>
    <p:sldId id="285" r:id="rId30"/>
    <p:sldId id="300" r:id="rId31"/>
    <p:sldId id="282" r:id="rId32"/>
    <p:sldId id="283" r:id="rId33"/>
    <p:sldId id="284" r:id="rId34"/>
    <p:sldId id="288" r:id="rId35"/>
    <p:sldId id="290" r:id="rId36"/>
    <p:sldId id="291" r:id="rId37"/>
    <p:sldId id="292" r:id="rId38"/>
    <p:sldId id="293" r:id="rId39"/>
    <p:sldId id="294" r:id="rId40"/>
    <p:sldId id="299" r:id="rId41"/>
    <p:sldId id="2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320-C8F1-42D0-88D9-C0DE8E79791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B5BC-6C42-4EA1-BAEC-FA073BE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320-C8F1-42D0-88D9-C0DE8E79791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B5BC-6C42-4EA1-BAEC-FA073BE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6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320-C8F1-42D0-88D9-C0DE8E79791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B5BC-6C42-4EA1-BAEC-FA073BE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4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320-C8F1-42D0-88D9-C0DE8E79791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B5BC-6C42-4EA1-BAEC-FA073BE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320-C8F1-42D0-88D9-C0DE8E79791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B5BC-6C42-4EA1-BAEC-FA073BE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4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320-C8F1-42D0-88D9-C0DE8E79791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B5BC-6C42-4EA1-BAEC-FA073BE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8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320-C8F1-42D0-88D9-C0DE8E79791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B5BC-6C42-4EA1-BAEC-FA073BE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5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320-C8F1-42D0-88D9-C0DE8E79791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B5BC-6C42-4EA1-BAEC-FA073BE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5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320-C8F1-42D0-88D9-C0DE8E79791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B5BC-6C42-4EA1-BAEC-FA073BE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1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320-C8F1-42D0-88D9-C0DE8E79791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B5BC-6C42-4EA1-BAEC-FA073BE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320-C8F1-42D0-88D9-C0DE8E79791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B5BC-6C42-4EA1-BAEC-FA073BE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E2320-C8F1-42D0-88D9-C0DE8E79791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3B5BC-6C42-4EA1-BAEC-FA073BE4C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xonline.ro:8080/sursa/dlrlc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o.wikipedia.org/wiki/Mahmud_al_II-lea" TargetMode="External"/><Relationship Id="rId3" Type="http://schemas.openxmlformats.org/officeDocument/2006/relationships/hyperlink" Target="https://ro.wikipedia.org/wiki/Revolu%C8%9Bia_de_la_1821" TargetMode="External"/><Relationship Id="rId7" Type="http://schemas.openxmlformats.org/officeDocument/2006/relationships/hyperlink" Target="https://ro.wikipedia.org/wiki/Alexandru_D._Ghic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o.wikipedia.org/wiki/1834" TargetMode="External"/><Relationship Id="rId5" Type="http://schemas.openxmlformats.org/officeDocument/2006/relationships/hyperlink" Target="https://ro.wikipedia.org/wiki/%C8%9Aara_Rom%C3%A2neasc%C4%83" TargetMode="External"/><Relationship Id="rId4" Type="http://schemas.openxmlformats.org/officeDocument/2006/relationships/hyperlink" Target="https://ro.wikipedia.org/wiki/Drapelul_Rom%C3%A2niei#cite_note-6" TargetMode="External"/><Relationship Id="rId9" Type="http://schemas.openxmlformats.org/officeDocument/2006/relationships/hyperlink" Target="https://ro.wikipedia.org/wiki/Drapelul_Rom%C3%A2niei#cite_note-7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42" y="208177"/>
            <a:ext cx="6649823" cy="66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970" y="86916"/>
            <a:ext cx="1108128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Înălțate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vînt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steaguri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își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fluturau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prelung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pinzele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roșii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și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tricolore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MIHALE, O. 465.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Moldovei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fală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fîlfîie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falnic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cer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ALECSANDRI, P. A. 45.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Soarele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raze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aurite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Lumina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își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răsfrînse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steagul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tricolor.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ALEXANDRESCU, M. 29. ◊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comparații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simbolizînd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fala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măreția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 un bade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ș-un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pîn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’ la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suflet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mi-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drag.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JARNÍK-BÎRSEANU, D. 52. ◊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Steagul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roșu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(al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socialismului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internaționalismului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proletar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care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simbolizează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lupta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revoluționară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proletariatului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sîngele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vărsat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pentru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victoria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socialismului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Lumina-n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valuri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peste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lasă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marea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deschide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viața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larg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luptă-naintează-ntreaga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vasul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roșu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catarg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BENIUC, V. 133.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roșu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producție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fanion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mic,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roșu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semn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distinctiv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unei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persoane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unui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colectiv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care s-a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evidențiat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muncă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ales cu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prilejul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întrecerilor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socialiste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înmînarea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steagului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roșu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producție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întregul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colectiv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s-a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angajat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lupte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toate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forțele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pentru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traducerea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viață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programului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măsuri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economice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adoptat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partid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și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guvern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SCÎNTEIA, 1953, nr. 2753. (La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căile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ferate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roșu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steguleț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fanion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culoare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roșie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cu care se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semnalul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oprire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unui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Curtea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rămas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iarăși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goală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oameni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fund tot se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agită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un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roșu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o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locomotivă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sîcîie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colo-colo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SAHIA, N. 31.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domnesc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unei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case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domnitoare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ceremoniile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...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unul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din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copii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purta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steagul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domnesc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care era 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mătase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roșie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BĂLCESCU, O. I 18.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perioada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suzeranității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turcești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domnie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baston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terminat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 un glob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argint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și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 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semilună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către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sultan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domnitorilor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din Moldova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și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Muntenia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semn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domniei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tradițiile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populare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mire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obiect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asemănător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 un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făcut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năframe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mătase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și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împodobit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panglici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și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spice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grîu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care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poartă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călărețul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fruntea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alaiului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mergînd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aducă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mireasa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◊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duce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avea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comanda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fi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fruntea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unei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acțiuni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coborî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renunța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luptă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se da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învins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ține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înălța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steagul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...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înfrunta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bărbăție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greutățile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luptei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lupta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dîrzenie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pentru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cauză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susține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dîrz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cauză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ridica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scoate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alb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pace, a se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Fig.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Uneori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determinat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«de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luptă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»)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Doctrină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concepție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idee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care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antrenează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colectivitate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într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acțiune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amploare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cauză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numele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căreia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luptă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grup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social.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Marxism-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leninismul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devenit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steagul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luptă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celor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largi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mase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populare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din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întreaga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lume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SCÎNTEIA, 1953, nr. 2766.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Învechit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și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arhaizant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Unitate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militară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mică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avînd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drapel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propriu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ceată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trupă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oameni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înarmați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V.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bairac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Steagurile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răzăși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aflau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bulucite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toate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în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preajma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domniei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SADOVEANU, F. J. 739.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Risipite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se-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mprăștie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dușmanilor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șiraguri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Și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gonind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biruitoare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tot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veneau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țării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steaguri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potop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prăpădește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 mare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turburată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EMINESCU, O. I 148.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mulțime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tatari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și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vro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cinci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steaguri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moldoveni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NEGRUZZI, S. I 170.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Două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steaguri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din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pedestrimea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domnului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Moldaviei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...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răpeziră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acest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pod.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BĂLCESCU, O. II 127.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sursa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761818"/>
                </a:solidFill>
                <a:effectLst/>
                <a:latin typeface="Arial" panose="020B0604020202020204" pitchFamily="34" charset="0"/>
                <a:hlinkClick r:id="rId2" tooltip="Dicționarul limbii romîne literare contemporane, 1955-1957"/>
              </a:rPr>
              <a:t>DLRLC (1955-1957)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5" y="160696"/>
            <a:ext cx="4602997" cy="667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6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5762"/>
            <a:ext cx="9144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4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44" y="232474"/>
            <a:ext cx="4833803" cy="64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38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35" y="204391"/>
            <a:ext cx="4214005" cy="63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63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20" y="55728"/>
            <a:ext cx="5176434" cy="665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1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38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9" y="245264"/>
            <a:ext cx="4749504" cy="3120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93" y="3373907"/>
            <a:ext cx="4369310" cy="3272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9" y="3832548"/>
            <a:ext cx="3547949" cy="2355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11" y="245264"/>
            <a:ext cx="2941692" cy="294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4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1" y="118227"/>
            <a:ext cx="9996245" cy="64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5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9" y="279086"/>
            <a:ext cx="10723618" cy="60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5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99"/>
            <a:ext cx="12184944" cy="6247604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6617776" y="1363851"/>
            <a:ext cx="371960" cy="356462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20" y="204160"/>
            <a:ext cx="4653043" cy="644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05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2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70" y="911301"/>
            <a:ext cx="6014221" cy="49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52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1708" cy="4951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75" y="385521"/>
            <a:ext cx="4378916" cy="41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00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04" y="825714"/>
            <a:ext cx="7977177" cy="549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0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666750"/>
            <a:ext cx="82867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24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07" y="600914"/>
            <a:ext cx="8053325" cy="559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0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50" y="797328"/>
            <a:ext cx="7329406" cy="49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9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625"/>
            <a:ext cx="5354260" cy="5354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1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10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84" y="227941"/>
            <a:ext cx="8394619" cy="63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8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49" y="194912"/>
            <a:ext cx="8772040" cy="6235944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6741763" y="4494508"/>
            <a:ext cx="635430" cy="60443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4" y="157514"/>
            <a:ext cx="9770713" cy="651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8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330200"/>
            <a:ext cx="82550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67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07" y="653337"/>
            <a:ext cx="8473866" cy="56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85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56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46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36" y="151968"/>
            <a:ext cx="4948157" cy="65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71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64" y="201478"/>
            <a:ext cx="9837038" cy="65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23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1" y="0"/>
            <a:ext cx="4762500" cy="6505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89" y="0"/>
            <a:ext cx="4641999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71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0"/>
            <a:ext cx="432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16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8" y="0"/>
            <a:ext cx="10332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0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7336" y="387457"/>
            <a:ext cx="5303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steaguri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s. n.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Bucată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pînză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mătase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stofă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etc.) cu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culori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obicei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prevăzută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 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stemă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 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emblemă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care,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prinsă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prăjină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servește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drept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semn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distinctiv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și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simbolic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țări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organizații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masă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etc.;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drapel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stindard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7336" y="2141783"/>
            <a:ext cx="63508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Tricolorul</a:t>
            </a:r>
            <a:r>
              <a:rPr lang="ro-RO" dirty="0" smtClean="0"/>
              <a:t> ca simbol al națiunii românești apare la începutul secolului XIX : astfel, este de remarcat prezența celor trei </a:t>
            </a:r>
            <a:endParaRPr lang="en-US" dirty="0" smtClean="0"/>
          </a:p>
          <a:p>
            <a:r>
              <a:rPr lang="ro-RO" dirty="0" smtClean="0"/>
              <a:t>culori în canafuri și în picturile de pe pânza drapelului </a:t>
            </a:r>
            <a:r>
              <a:rPr lang="ro-RO" dirty="0" smtClean="0">
                <a:hlinkClick r:id="rId3" tooltip="Revoluția de la 1821"/>
              </a:rPr>
              <a:t>răscoalei lui Tudor Vladimirescu</a:t>
            </a:r>
            <a:r>
              <a:rPr lang="ro-RO" dirty="0" smtClean="0"/>
              <a:t>, în cadrul căreia li se atribuie pentru prima oară semnificația: </a:t>
            </a:r>
            <a:endParaRPr lang="en-US" dirty="0" smtClean="0"/>
          </a:p>
          <a:p>
            <a:r>
              <a:rPr lang="ro-RO" b="1" dirty="0" smtClean="0"/>
              <a:t>"Libertate (albastrul cerului), </a:t>
            </a:r>
            <a:endParaRPr lang="en-US" b="1" dirty="0" smtClean="0"/>
          </a:p>
          <a:p>
            <a:r>
              <a:rPr lang="ro-RO" b="1" dirty="0" smtClean="0"/>
              <a:t>Dreptate (galbenul ogoarelor), </a:t>
            </a:r>
            <a:endParaRPr lang="en-US" b="1" dirty="0" smtClean="0"/>
          </a:p>
          <a:p>
            <a:r>
              <a:rPr lang="ro-RO" b="1" dirty="0" smtClean="0"/>
              <a:t>Frăție (roșul sângelui)"</a:t>
            </a:r>
            <a:r>
              <a:rPr lang="ro-RO" b="1" baseline="30000" dirty="0" smtClean="0">
                <a:hlinkClick r:id="rId4"/>
              </a:rPr>
              <a:t>[6]</a:t>
            </a:r>
            <a:r>
              <a:rPr lang="ro-RO" b="1" dirty="0" smtClean="0"/>
              <a:t>. </a:t>
            </a:r>
            <a:r>
              <a:rPr lang="ro-RO" dirty="0" smtClean="0"/>
              <a:t>Tricolorul a fost adoptat întâi în </a:t>
            </a:r>
            <a:r>
              <a:rPr lang="ro-RO" dirty="0" smtClean="0">
                <a:hlinkClick r:id="rId5" tooltip="Țara Românească"/>
              </a:rPr>
              <a:t>Țara Românească</a:t>
            </a:r>
            <a:r>
              <a:rPr lang="ro-RO" dirty="0" smtClean="0"/>
              <a:t>, în </a:t>
            </a:r>
            <a:r>
              <a:rPr lang="ro-RO" dirty="0" smtClean="0">
                <a:hlinkClick r:id="rId6" tooltip="1834"/>
              </a:rPr>
              <a:t>1834</a:t>
            </a:r>
            <a:r>
              <a:rPr lang="ro-RO" dirty="0" smtClean="0"/>
              <a:t> ca drapel de luptă, când domnitorul reformator </a:t>
            </a:r>
            <a:r>
              <a:rPr lang="ro-RO" dirty="0" smtClean="0">
                <a:hlinkClick r:id="rId7" tooltip="Alexandru D. Ghica"/>
              </a:rPr>
              <a:t>Alexandru D. Ghica</a:t>
            </a:r>
            <a:r>
              <a:rPr lang="ro-RO" dirty="0" smtClean="0"/>
              <a:t> a supus aprobării sultanului </a:t>
            </a:r>
            <a:r>
              <a:rPr lang="ro-RO" dirty="0" smtClean="0">
                <a:hlinkClick r:id="rId8" tooltip="Mahmud al II-lea"/>
              </a:rPr>
              <a:t>Mahmud al II-lea</a:t>
            </a:r>
            <a:r>
              <a:rPr lang="ro-RO" dirty="0" smtClean="0"/>
              <a:t> modelul drapelelor și pavilioanelor navale de luptă. Acest model era un „steag cu fața roșie, albastră și galbenă, având și acesta stele și pasăre cu cap în mijloc</a:t>
            </a:r>
            <a:r>
              <a:rPr lang="ro-RO" baseline="30000" dirty="0" smtClean="0">
                <a:hlinkClick r:id="rId9"/>
              </a:rPr>
              <a:t>[7]</a:t>
            </a:r>
            <a:r>
              <a:rPr lang="ro-RO" dirty="0" smtClean="0"/>
              <a:t>”. Curând, ordinea culorilor a fost schimbată, astfel încât galbenul să apară în centru.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642937"/>
            <a:ext cx="714375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161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51" y="204362"/>
            <a:ext cx="9240003" cy="654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6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4469"/>
            <a:ext cx="12007706" cy="744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3" y="174950"/>
            <a:ext cx="10673610" cy="66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04" y="115468"/>
            <a:ext cx="6191734" cy="674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4" y="388167"/>
            <a:ext cx="11850535" cy="58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735</Words>
  <Application>Microsoft Office PowerPoint</Application>
  <PresentationFormat>Widescreen</PresentationFormat>
  <Paragraphs>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bitulina</dc:creator>
  <cp:lastModifiedBy>bitulina</cp:lastModifiedBy>
  <cp:revision>10</cp:revision>
  <dcterms:created xsi:type="dcterms:W3CDTF">2019-12-01T19:22:28Z</dcterms:created>
  <dcterms:modified xsi:type="dcterms:W3CDTF">2020-02-29T17:44:06Z</dcterms:modified>
</cp:coreProperties>
</file>